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59" r:id="rId3"/>
    <p:sldId id="311" r:id="rId4"/>
    <p:sldId id="312" r:id="rId5"/>
    <p:sldId id="271" r:id="rId6"/>
    <p:sldId id="280" r:id="rId7"/>
    <p:sldId id="313" r:id="rId8"/>
    <p:sldId id="314" r:id="rId9"/>
    <p:sldId id="310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Proxima Nova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hB72xn43kVIh+Bslg2xc4n3p6y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D803F23-B3F1-4547-9998-D32E68CAA196}">
  <a:tblStyle styleId="{ED803F23-B3F1-4547-9998-D32E68CAA196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42DB869-CB06-4A51-817E-AAE43FE3EAC1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9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7740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0547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1655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04649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36872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25265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53416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0795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8872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4527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4"/>
          <p:cNvSpPr txBox="1">
            <a:spLocks noGrp="1"/>
          </p:cNvSpPr>
          <p:nvPr>
            <p:ph type="title"/>
          </p:nvPr>
        </p:nvSpPr>
        <p:spPr>
          <a:xfrm>
            <a:off x="567267" y="365125"/>
            <a:ext cx="1078653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C45B"/>
              </a:buClr>
              <a:buSzPts val="44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body" idx="1"/>
          </p:nvPr>
        </p:nvSpPr>
        <p:spPr>
          <a:xfrm>
            <a:off x="2354095" y="1825625"/>
            <a:ext cx="899970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ftr" idx="11"/>
          </p:nvPr>
        </p:nvSpPr>
        <p:spPr>
          <a:xfrm>
            <a:off x="4161074" y="6438533"/>
            <a:ext cx="8030925" cy="41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C45B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ftr" idx="11"/>
          </p:nvPr>
        </p:nvSpPr>
        <p:spPr>
          <a:xfrm>
            <a:off x="4161074" y="6438533"/>
            <a:ext cx="8030925" cy="41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>
            <a:spLocks noGrp="1"/>
          </p:cNvSpPr>
          <p:nvPr>
            <p:ph type="title"/>
          </p:nvPr>
        </p:nvSpPr>
        <p:spPr>
          <a:xfrm>
            <a:off x="567267" y="365125"/>
            <a:ext cx="1078653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C45B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ftr" idx="11"/>
          </p:nvPr>
        </p:nvSpPr>
        <p:spPr>
          <a:xfrm>
            <a:off x="4161074" y="6438533"/>
            <a:ext cx="8030925" cy="41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4161074" y="6438533"/>
            <a:ext cx="8030925" cy="41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C45B"/>
              </a:buClr>
              <a:buSzPts val="3200"/>
              <a:buFont typeface="Proxima Nova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ftr" idx="11"/>
          </p:nvPr>
        </p:nvSpPr>
        <p:spPr>
          <a:xfrm>
            <a:off x="4161074" y="6438533"/>
            <a:ext cx="8030925" cy="41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0"/>
          <p:cNvSpPr txBox="1">
            <a:spLocks noGrp="1"/>
          </p:cNvSpPr>
          <p:nvPr>
            <p:ph type="title"/>
          </p:nvPr>
        </p:nvSpPr>
        <p:spPr>
          <a:xfrm>
            <a:off x="567267" y="365125"/>
            <a:ext cx="1078653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C45B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body" idx="1"/>
          </p:nvPr>
        </p:nvSpPr>
        <p:spPr>
          <a:xfrm rot="5400000">
            <a:off x="4702595" y="-474240"/>
            <a:ext cx="4351338" cy="895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4161074" y="6438533"/>
            <a:ext cx="8030925" cy="41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C45B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161074" y="6438533"/>
            <a:ext cx="8030925" cy="41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567267" y="365125"/>
            <a:ext cx="1078653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C45B"/>
              </a:buClr>
              <a:buSzPts val="4400"/>
              <a:buFont typeface="Proxima Nova"/>
              <a:buNone/>
              <a:defRPr sz="4400" b="0" i="0" u="none" strike="noStrike" cap="none">
                <a:solidFill>
                  <a:srgbClr val="81C45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2402731" y="1825625"/>
            <a:ext cx="895106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ftr" idx="11"/>
          </p:nvPr>
        </p:nvSpPr>
        <p:spPr>
          <a:xfrm>
            <a:off x="4161074" y="6438533"/>
            <a:ext cx="8030925" cy="41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1C45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13" name="Google Shape;13;p22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38533"/>
            <a:ext cx="4161075" cy="41946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bigchange.ru/" TargetMode="External"/><Relationship Id="rId7" Type="http://schemas.openxmlformats.org/officeDocument/2006/relationships/hyperlink" Target="https://www.youtube.com/channel/UClbYINQOlSRiHHp9nkb-Kc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bigchange_fund/" TargetMode="External"/><Relationship Id="rId5" Type="http://schemas.openxmlformats.org/officeDocument/2006/relationships/hyperlink" Target="https://vk.com/bperemena.fond" TargetMode="External"/><Relationship Id="rId4" Type="http://schemas.openxmlformats.org/officeDocument/2006/relationships/hyperlink" Target="https://www.facebook.com/BigChangeFounda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4044B40-EA80-1F41-8713-F7398A02C733}"/>
              </a:ext>
            </a:extLst>
          </p:cNvPr>
          <p:cNvSpPr/>
          <p:nvPr/>
        </p:nvSpPr>
        <p:spPr>
          <a:xfrm>
            <a:off x="1017270" y="804545"/>
            <a:ext cx="9384030" cy="5283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ru-RU" sz="4000" dirty="0"/>
              <a:t/>
            </a:r>
            <a:br>
              <a:rPr lang="ru-RU" sz="4000" dirty="0"/>
            </a:br>
            <a:r>
              <a:rPr lang="ru-RU" sz="4000" b="1" dirty="0">
                <a:solidFill>
                  <a:srgbClr val="0070C0"/>
                </a:solidFill>
                <a:latin typeface="Arial" panose="020B0604020202020204" pitchFamily="34" charset="0"/>
              </a:rPr>
              <a:t>П</a:t>
            </a:r>
            <a:r>
              <a:rPr lang="ru-RU" sz="4000" b="1" dirty="0">
                <a:latin typeface="Arial" panose="020B0604020202020204" pitchFamily="34" charset="0"/>
              </a:rPr>
              <a:t>РОЕКТ “Н</a:t>
            </a:r>
            <a:r>
              <a:rPr lang="ru-RU" sz="4000" b="1" dirty="0">
                <a:solidFill>
                  <a:srgbClr val="00B050"/>
                </a:solidFill>
                <a:latin typeface="Arial" panose="020B0604020202020204" pitchFamily="34" charset="0"/>
              </a:rPr>
              <a:t>О</a:t>
            </a:r>
            <a:r>
              <a:rPr lang="ru-RU" sz="4000" b="1" dirty="0">
                <a:solidFill>
                  <a:schemeClr val="tx1"/>
                </a:solidFill>
                <a:latin typeface="Arial" panose="020B0604020202020204" pitchFamily="34" charset="0"/>
              </a:rPr>
              <a:t>В</a:t>
            </a:r>
            <a:r>
              <a:rPr lang="ru-RU" sz="4000" b="1" dirty="0">
                <a:latin typeface="Arial" panose="020B0604020202020204" pitchFamily="34" charset="0"/>
              </a:rPr>
              <a:t>АЯ СПИРА</a:t>
            </a:r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Л</a:t>
            </a:r>
            <a:r>
              <a:rPr lang="ru-RU" sz="4000" b="1" dirty="0">
                <a:latin typeface="Arial" panose="020B0604020202020204" pitchFamily="34" charset="0"/>
              </a:rPr>
              <a:t>Ь»</a:t>
            </a:r>
            <a:endParaRPr lang="ru-RU" sz="4000" dirty="0"/>
          </a:p>
          <a:p>
            <a:pPr>
              <a:spcBef>
                <a:spcPts val="400"/>
              </a:spcBef>
            </a:pPr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</a:rPr>
              <a:t>IX </a:t>
            </a:r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</a:rPr>
              <a:t>Межрегиональная научно-практическая конференция </a:t>
            </a:r>
            <a:endParaRPr lang="ru-RU" dirty="0"/>
          </a:p>
          <a:p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</a:rPr>
              <a:t>«Социальное партнерство: педагогическая поддержка субъектов образования»</a:t>
            </a:r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b="1" dirty="0">
                <a:latin typeface="Arial" panose="020B0604020202020204" pitchFamily="34" charset="0"/>
              </a:rPr>
              <a:t>ПРЕЗЕНТАЦИЯ ДЛЯ ГРАНТОВОГО КОНКУРСА </a:t>
            </a:r>
          </a:p>
          <a:p>
            <a:r>
              <a:rPr lang="ru-RU" sz="2400" b="1" dirty="0">
                <a:latin typeface="Arial" panose="020B0604020202020204" pitchFamily="34" charset="0"/>
              </a:rPr>
              <a:t>«ФОНДПОТАНИНА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</a:rPr>
              <a:t>25</a:t>
            </a:r>
            <a:r>
              <a:rPr lang="ru-RU" sz="2400" b="1" dirty="0">
                <a:latin typeface="Arial" panose="020B0604020202020204" pitchFamily="34" charset="0"/>
              </a:rPr>
              <a:t>»</a:t>
            </a:r>
            <a:endParaRPr lang="ru-RU" sz="2400" b="1" dirty="0"/>
          </a:p>
          <a:p>
            <a:endParaRPr lang="ru-RU" sz="2800" b="1" dirty="0">
              <a:latin typeface="Arial" panose="020B0604020202020204" pitchFamily="34" charset="0"/>
            </a:endParaRPr>
          </a:p>
          <a:p>
            <a:r>
              <a:rPr lang="ru-RU" sz="2800" b="1" dirty="0">
                <a:latin typeface="Arial" panose="020B0604020202020204" pitchFamily="34" charset="0"/>
              </a:rPr>
              <a:t>БФ «</a:t>
            </a:r>
            <a:r>
              <a:rPr lang="ru-RU" sz="2800" b="1" dirty="0">
                <a:solidFill>
                  <a:srgbClr val="00B050"/>
                </a:solidFill>
                <a:latin typeface="Arial" panose="020B0604020202020204" pitchFamily="34" charset="0"/>
              </a:rPr>
              <a:t>Б</a:t>
            </a:r>
            <a:r>
              <a:rPr lang="ru-RU" sz="2800" b="1" dirty="0">
                <a:latin typeface="Arial" panose="020B0604020202020204" pitchFamily="34" charset="0"/>
              </a:rPr>
              <a:t>ОЛЬША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Я</a:t>
            </a:r>
            <a:r>
              <a:rPr lang="ru-RU" sz="2800" b="1" dirty="0">
                <a:latin typeface="Arial" panose="020B0604020202020204" pitchFamily="34" charset="0"/>
              </a:rPr>
              <a:t> ПЕРЕ</a:t>
            </a: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</a:rPr>
              <a:t>М</a:t>
            </a:r>
            <a:r>
              <a:rPr lang="ru-RU" sz="2800" b="1" dirty="0">
                <a:latin typeface="Arial" panose="020B0604020202020204" pitchFamily="34" charset="0"/>
              </a:rPr>
              <a:t>ЕНА»</a:t>
            </a:r>
            <a:endParaRPr lang="ru-RU" sz="2800" dirty="0"/>
          </a:p>
          <a:p>
            <a:r>
              <a:rPr lang="ru-RU" dirty="0"/>
              <a:t/>
            </a:r>
            <a:br>
              <a:rPr lang="ru-RU" dirty="0"/>
            </a:br>
            <a:r>
              <a:rPr lang="ru-RU" sz="2000" b="1" dirty="0">
                <a:latin typeface="Arial" panose="020B0604020202020204" pitchFamily="34" charset="0"/>
              </a:rPr>
              <a:t>30 октября 2023</a:t>
            </a:r>
            <a:endParaRPr lang="ru-RU" sz="2000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4;p5">
            <a:extLst>
              <a:ext uri="{FF2B5EF4-FFF2-40B4-BE49-F238E27FC236}">
                <a16:creationId xmlns:a16="http://schemas.microsoft.com/office/drawing/2014/main" xmlns="" id="{6832D77A-6145-E849-8C4F-934AD8CEFA0D}"/>
              </a:ext>
            </a:extLst>
          </p:cNvPr>
          <p:cNvSpPr/>
          <p:nvPr/>
        </p:nvSpPr>
        <p:spPr>
          <a:xfrm>
            <a:off x="7533264" y="4804015"/>
            <a:ext cx="4113906" cy="1805939"/>
          </a:xfrm>
          <a:prstGeom prst="cloudCallout">
            <a:avLst>
              <a:gd name="adj1" fmla="val 38574"/>
              <a:gd name="adj2" fmla="val -108091"/>
            </a:avLst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4"/>
          <p:cNvSpPr txBox="1"/>
          <p:nvPr/>
        </p:nvSpPr>
        <p:spPr>
          <a:xfrm>
            <a:off x="457501" y="171436"/>
            <a:ext cx="10701987" cy="991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Ч</a:t>
            </a:r>
            <a:r>
              <a:rPr lang="ru-RU" sz="2400" b="1" i="0" u="none" strike="noStrike" cap="none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ТО ТАКОЕ </a:t>
            </a:r>
            <a:r>
              <a:rPr lang="ru-RU" sz="24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Ф</a:t>
            </a:r>
            <a:r>
              <a:rPr lang="ru-RU" sz="2400" b="1" i="0" u="none" strike="noStrike" cap="none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ОНД «БОЛЬ</a:t>
            </a:r>
            <a:r>
              <a:rPr lang="ru-RU" sz="2400" b="1" i="0" u="none" strike="noStrike" cap="none" dirty="0">
                <a:solidFill>
                  <a:schemeClr val="accent4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2400" b="1" i="0" u="none" strike="noStrike" cap="none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АЯ ПЕРЕ</a:t>
            </a:r>
            <a:r>
              <a:rPr lang="ru-RU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М</a:t>
            </a:r>
            <a:r>
              <a:rPr lang="ru-RU" sz="2400" b="1" i="0" u="none" strike="noStrike" cap="none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ЕНА» </a:t>
            </a:r>
            <a:endParaRPr sz="2400" b="0" i="0" u="none" strike="noStrike" cap="none" dirty="0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4"/>
          <p:cNvSpPr txBox="1"/>
          <p:nvPr/>
        </p:nvSpPr>
        <p:spPr>
          <a:xfrm>
            <a:off x="423211" y="1167618"/>
            <a:ext cx="7246319" cy="52331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1600"/>
              </a:spcBef>
              <a:buClr>
                <a:srgbClr val="0070C0"/>
              </a:buClr>
              <a:buSzPct val="80000"/>
              <a:buFont typeface="Wingdings" pitchFamily="2" charset="2"/>
              <a:buChar char="v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Фонд создан в </a:t>
            </a:r>
            <a:r>
              <a:rPr lang="ru-RU" sz="18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2002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в Москве группой педагогов под руководством Ирины Рязановой</a:t>
            </a:r>
            <a:r>
              <a:rPr lang="ru-RU" sz="1800" dirty="0">
                <a:solidFill>
                  <a:schemeClr val="dk1"/>
                </a:solidFill>
              </a:rPr>
              <a:t>. 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70C0"/>
              </a:buClr>
              <a:buSzPct val="80000"/>
              <a:buFont typeface="Wingdings" pitchFamily="2" charset="2"/>
              <a:buChar char="v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Фонд реализует программу социально-педагогической поддержки для воспитанников и выпускников детских       домов, приемных </a:t>
            </a:r>
            <a:r>
              <a:rPr lang="en-US" sz="1800" dirty="0" err="1">
                <a:solidFill>
                  <a:schemeClr val="dk1"/>
                </a:solidFill>
              </a:rPr>
              <a:t>д</a:t>
            </a:r>
            <a:r>
              <a:rPr lang="ru-RU" sz="1800" dirty="0">
                <a:solidFill>
                  <a:schemeClr val="dk1"/>
                </a:solidFill>
              </a:rPr>
              <a:t>етей и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жителей социальных домов.             С 2020 года Фонд также поддерживает детей из семей беженцев и семей в трудных жизненных ситуациях.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70C0"/>
              </a:buClr>
              <a:buSzPct val="80000"/>
              <a:buFont typeface="Wingdings" pitchFamily="2" charset="2"/>
              <a:buChar char="v"/>
            </a:pPr>
            <a:r>
              <a:rPr lang="ru-RU" sz="1800" dirty="0">
                <a:solidFill>
                  <a:schemeClr val="dk1"/>
                </a:solidFill>
              </a:rPr>
              <a:t>В 2021 Фонд открыл программы в Новосибирской обл.,                   с 2022 работает в Луганске.</a:t>
            </a:r>
          </a:p>
          <a:p>
            <a:pPr marL="285750" indent="-285750">
              <a:lnSpc>
                <a:spcPct val="90000"/>
              </a:lnSpc>
              <a:spcBef>
                <a:spcPts val="1600"/>
              </a:spcBef>
              <a:buClr>
                <a:srgbClr val="0070C0"/>
              </a:buClr>
              <a:buSzPct val="80000"/>
              <a:buFont typeface="Wingdings" pitchFamily="2" charset="2"/>
              <a:buChar char="v"/>
            </a:pPr>
            <a:r>
              <a:rPr lang="ru-RU" sz="1800" dirty="0">
                <a:solidFill>
                  <a:schemeClr val="dk1"/>
                </a:solidFill>
              </a:rPr>
              <a:t>Фонд ведет активную методическую работу, работу по подготовке и повышению квалификации кадров.</a:t>
            </a:r>
            <a:endParaRPr lang="ru-RU" sz="1800" dirty="0"/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70C0"/>
              </a:buClr>
              <a:buSzPct val="80000"/>
              <a:buFont typeface="Wingdings" pitchFamily="2" charset="2"/>
              <a:buChar char="v"/>
            </a:pPr>
            <a:r>
              <a:rPr lang="ru-RU" sz="1800" dirty="0">
                <a:solidFill>
                  <a:schemeClr val="dk1"/>
                </a:solidFill>
              </a:rPr>
              <a:t>В </a:t>
            </a:r>
            <a:r>
              <a:rPr lang="ru-RU" sz="1800" dirty="0" smtClean="0">
                <a:solidFill>
                  <a:schemeClr val="dk1"/>
                </a:solidFill>
              </a:rPr>
              <a:t>2022/23 </a:t>
            </a:r>
            <a:r>
              <a:rPr lang="ru-RU" sz="1800" dirty="0">
                <a:solidFill>
                  <a:schemeClr val="dk1"/>
                </a:solidFill>
              </a:rPr>
              <a:t>поддержку Фонда получило </a:t>
            </a:r>
            <a:r>
              <a:rPr lang="ru-RU" sz="1800" b="1" dirty="0">
                <a:solidFill>
                  <a:srgbClr val="0070C0"/>
                </a:solidFill>
              </a:rPr>
              <a:t>800+ </a:t>
            </a:r>
            <a:r>
              <a:rPr lang="ru-RU" sz="1800" dirty="0" err="1">
                <a:solidFill>
                  <a:schemeClr val="dk1"/>
                </a:solidFill>
              </a:rPr>
              <a:t>благополучателей</a:t>
            </a:r>
            <a:r>
              <a:rPr lang="ru-RU" sz="1800" b="1" dirty="0">
                <a:solidFill>
                  <a:schemeClr val="dk1"/>
                </a:solidFill>
              </a:rPr>
              <a:t>. 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70C0"/>
              </a:buClr>
              <a:buSzPct val="80000"/>
              <a:buFont typeface="Wingdings" pitchFamily="2" charset="2"/>
              <a:buChar char="v"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Стратегия Фонда: расширение масштаба помощи,     подготовка кадров, оказание влияния на улучшение        системы образования и социальной защиты.</a:t>
            </a:r>
            <a:endParaRPr sz="1800" dirty="0"/>
          </a:p>
        </p:txBody>
      </p:sp>
      <p:pic>
        <p:nvPicPr>
          <p:cNvPr id="6" name="Google Shape;83;p5">
            <a:extLst>
              <a:ext uri="{FF2B5EF4-FFF2-40B4-BE49-F238E27FC236}">
                <a16:creationId xmlns:a16="http://schemas.microsoft.com/office/drawing/2014/main" xmlns="" id="{2CD7B07A-8F33-CD48-B649-3681EC782626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7532" y="1244091"/>
            <a:ext cx="4699696" cy="30092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5;p5">
            <a:extLst>
              <a:ext uri="{FF2B5EF4-FFF2-40B4-BE49-F238E27FC236}">
                <a16:creationId xmlns:a16="http://schemas.microsoft.com/office/drawing/2014/main" xmlns="" id="{A17C8596-6839-E847-B6BA-AB0D7990CAEA}"/>
              </a:ext>
            </a:extLst>
          </p:cNvPr>
          <p:cNvSpPr/>
          <p:nvPr/>
        </p:nvSpPr>
        <p:spPr>
          <a:xfrm>
            <a:off x="8027222" y="4909910"/>
            <a:ext cx="339471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«Фонд стал для меня домом, в </a:t>
            </a:r>
            <a:r>
              <a:rPr lang="ru-RU" sz="12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каторым</a:t>
            </a:r>
            <a:r>
              <a:rPr lang="ru-RU" sz="12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  не просто получал знания для своего будущего, но и получал от педагогов навыки.... Фонд «БОЛЬШАЯ ПЕРЕМЕНА» изменила часть меня»</a:t>
            </a:r>
            <a:endParaRPr i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Василий Моряков </a:t>
            </a:r>
            <a:endParaRPr i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(орфография и пунктуация автора)</a:t>
            </a:r>
            <a:endParaRPr i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4080B2C-D119-3C40-9CE9-47944F5A3307}"/>
              </a:ext>
            </a:extLst>
          </p:cNvPr>
          <p:cNvSpPr/>
          <p:nvPr/>
        </p:nvSpPr>
        <p:spPr>
          <a:xfrm>
            <a:off x="7406295" y="4323884"/>
            <a:ext cx="481999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lvl="0">
              <a:lnSpc>
                <a:spcPct val="90000"/>
              </a:lnSpc>
              <a:spcBef>
                <a:spcPts val="1600"/>
              </a:spcBef>
              <a:buSzPts val="1600"/>
            </a:pPr>
            <a:r>
              <a:rPr lang="ru-RU" i="1" dirty="0">
                <a:solidFill>
                  <a:schemeClr val="dk1"/>
                </a:solidFill>
              </a:rPr>
              <a:t>На фото: подростки – студенты «Большой Перемены», Москва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"/>
          <p:cNvSpPr txBox="1"/>
          <p:nvPr/>
        </p:nvSpPr>
        <p:spPr>
          <a:xfrm>
            <a:off x="457501" y="171436"/>
            <a:ext cx="11463989" cy="991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2400" b="1" dirty="0">
                <a:solidFill>
                  <a:srgbClr val="0070C0"/>
                </a:solidFill>
              </a:rPr>
              <a:t>П</a:t>
            </a:r>
            <a:r>
              <a:rPr lang="ru-RU" sz="2400" b="1" dirty="0">
                <a:solidFill>
                  <a:schemeClr val="bg2"/>
                </a:solidFill>
              </a:rPr>
              <a:t>РОЕКТНОЕ НА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СЛЕД</a:t>
            </a:r>
            <a:r>
              <a:rPr lang="ru-RU" sz="2400" b="1" dirty="0">
                <a:solidFill>
                  <a:schemeClr val="bg2"/>
                </a:solidFill>
              </a:rPr>
              <a:t>ИЕ – ПОВЫШЕНИЕ </a:t>
            </a:r>
            <a:r>
              <a:rPr lang="ru-RU" sz="2400" b="1" dirty="0">
                <a:solidFill>
                  <a:srgbClr val="00B050"/>
                </a:solidFill>
              </a:rPr>
              <a:t>Ф</a:t>
            </a:r>
            <a:r>
              <a:rPr lang="ru-RU" sz="2400" b="1" dirty="0">
                <a:solidFill>
                  <a:schemeClr val="bg2"/>
                </a:solidFill>
              </a:rPr>
              <a:t>ИНАНСОВОЙ УСТ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О</a:t>
            </a:r>
            <a:r>
              <a:rPr lang="ru-RU" sz="2400" b="1" dirty="0">
                <a:solidFill>
                  <a:schemeClr val="bg2"/>
                </a:solidFill>
              </a:rPr>
              <a:t>ЙЧИВОСТИ</a:t>
            </a:r>
            <a:endParaRPr lang="ru-RU" sz="2400" b="0" i="0" u="none" strike="noStrike" cap="none" dirty="0">
              <a:solidFill>
                <a:schemeClr val="bg2"/>
              </a:solidFill>
              <a:sym typeface="Arial"/>
            </a:endParaRPr>
          </a:p>
        </p:txBody>
      </p:sp>
      <p:sp>
        <p:nvSpPr>
          <p:cNvPr id="75" name="Google Shape;75;p4"/>
          <p:cNvSpPr txBox="1"/>
          <p:nvPr/>
        </p:nvSpPr>
        <p:spPr>
          <a:xfrm>
            <a:off x="423212" y="1236198"/>
            <a:ext cx="4857448" cy="28671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1600"/>
              </a:spcBef>
              <a:buClr>
                <a:srgbClr val="0070C0"/>
              </a:buClr>
              <a:buSzPct val="80000"/>
            </a:pPr>
            <a:r>
              <a:rPr lang="ru-RU" sz="16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ЗАДАЧИ ПРОЕКТА 2016-2017 года</a:t>
            </a:r>
            <a:r>
              <a:rPr lang="ru-RU" sz="1600" b="1" dirty="0">
                <a:solidFill>
                  <a:srgbClr val="0070C0"/>
                </a:solidFill>
              </a:rPr>
              <a:t> 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70C0"/>
              </a:buClr>
              <a:buSzPct val="80000"/>
              <a:buFont typeface="Wingdings" pitchFamily="2" charset="2"/>
              <a:buChar char="v"/>
            </a:pPr>
            <a:r>
              <a:rPr lang="ru-RU" sz="1600" dirty="0">
                <a:solidFill>
                  <a:schemeClr val="dk1"/>
                </a:solidFill>
              </a:rPr>
              <a:t>Разработка финансовой стратегии 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70C0"/>
              </a:buClr>
              <a:buSzPct val="80000"/>
              <a:buFont typeface="Wingdings" pitchFamily="2" charset="2"/>
              <a:buChar char="v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Повышение компетенций команды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70C0"/>
              </a:buClr>
              <a:buSzPct val="80000"/>
              <a:buFont typeface="Wingdings" pitchFamily="2" charset="2"/>
              <a:buChar char="v"/>
            </a:pPr>
            <a:r>
              <a:rPr lang="ru-RU" sz="1600" dirty="0">
                <a:solidFill>
                  <a:schemeClr val="dk1"/>
                </a:solidFill>
              </a:rPr>
              <a:t>Развитие сегмента частных пожертвований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70C0"/>
              </a:buClr>
              <a:buSzPct val="80000"/>
              <a:buFont typeface="Wingdings" pitchFamily="2" charset="2"/>
              <a:buChar char="v"/>
            </a:pPr>
            <a:r>
              <a:rPr lang="ru-RU" sz="1600" dirty="0">
                <a:solidFill>
                  <a:schemeClr val="dk1"/>
                </a:solidFill>
              </a:rPr>
              <a:t>Создание инструментария для </a:t>
            </a:r>
            <a:r>
              <a:rPr lang="ru-RU" sz="1600" dirty="0" err="1">
                <a:solidFill>
                  <a:schemeClr val="dk1"/>
                </a:solidFill>
              </a:rPr>
              <a:t>фандрайзинга</a:t>
            </a:r>
            <a:r>
              <a:rPr lang="ru-RU" sz="1600" dirty="0">
                <a:solidFill>
                  <a:schemeClr val="dk1"/>
                </a:solidFill>
              </a:rPr>
              <a:t> 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70C0"/>
              </a:buClr>
              <a:buSzPct val="80000"/>
              <a:buFont typeface="Wingdings" pitchFamily="2" charset="2"/>
              <a:buChar char="v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Увеличение </a:t>
            </a:r>
            <a:r>
              <a:rPr lang="ru-RU" sz="1600" dirty="0">
                <a:solidFill>
                  <a:schemeClr val="dk1"/>
                </a:solidFill>
              </a:rPr>
              <a:t>Целевого Капитала </a:t>
            </a:r>
          </a:p>
        </p:txBody>
      </p:sp>
      <p:sp>
        <p:nvSpPr>
          <p:cNvPr id="8" name="Google Shape;75;p4">
            <a:extLst>
              <a:ext uri="{FF2B5EF4-FFF2-40B4-BE49-F238E27FC236}">
                <a16:creationId xmlns:a16="http://schemas.microsoft.com/office/drawing/2014/main" xmlns="" id="{C24AF686-2E0A-F841-A414-2F6EA8904F4F}"/>
              </a:ext>
            </a:extLst>
          </p:cNvPr>
          <p:cNvSpPr txBox="1"/>
          <p:nvPr/>
        </p:nvSpPr>
        <p:spPr>
          <a:xfrm>
            <a:off x="6702092" y="1236198"/>
            <a:ext cx="4857448" cy="28671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1600"/>
              </a:spcBef>
              <a:buClr>
                <a:srgbClr val="0070C0"/>
              </a:buClr>
              <a:buSzPct val="80000"/>
            </a:pPr>
            <a:r>
              <a:rPr lang="ru-RU" sz="16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РЕЗУЛЬТАТЫ ПРОЕКТА</a:t>
            </a:r>
            <a:r>
              <a:rPr lang="ru-RU" sz="1600" b="1" dirty="0">
                <a:solidFill>
                  <a:srgbClr val="0070C0"/>
                </a:solidFill>
              </a:rPr>
              <a:t> 2016-2017 года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r>
              <a:rPr lang="ru-RU" sz="1600" dirty="0">
                <a:solidFill>
                  <a:schemeClr val="dk1"/>
                </a:solidFill>
              </a:rPr>
              <a:t>Долгосрочная общая и финансовая стратегии 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Новые форматы работы с донорами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r>
              <a:rPr lang="ru-RU" sz="1600" dirty="0">
                <a:solidFill>
                  <a:schemeClr val="dk1"/>
                </a:solidFill>
              </a:rPr>
              <a:t>Новые 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инструменты (сайт, </a:t>
            </a:r>
            <a:r>
              <a:rPr lang="ru-RU" sz="16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RM)</a:t>
            </a:r>
            <a:endParaRPr lang="ru-RU"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r>
              <a:rPr lang="ru-RU" sz="1600" dirty="0">
                <a:solidFill>
                  <a:schemeClr val="dk1"/>
                </a:solidFill>
              </a:rPr>
              <a:t>Новые навыки и компетенции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ru-RU" sz="1600" dirty="0">
                <a:solidFill>
                  <a:schemeClr val="dk1"/>
                </a:solidFill>
              </a:rPr>
              <a:t>команды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r>
              <a:rPr lang="ru-RU" sz="1600" dirty="0">
                <a:solidFill>
                  <a:schemeClr val="dk1"/>
                </a:solidFill>
              </a:rPr>
              <a:t>Увеличение объема пожертвований 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endParaRPr lang="ru-RU" sz="1600" dirty="0">
              <a:solidFill>
                <a:schemeClr val="dk1"/>
              </a:solidFill>
            </a:endParaRPr>
          </a:p>
        </p:txBody>
      </p:sp>
      <p:sp>
        <p:nvSpPr>
          <p:cNvPr id="2" name="Нашивка 1">
            <a:extLst>
              <a:ext uri="{FF2B5EF4-FFF2-40B4-BE49-F238E27FC236}">
                <a16:creationId xmlns:a16="http://schemas.microsoft.com/office/drawing/2014/main" xmlns="" id="{D45AAB39-2482-E44F-BB2B-D53BFDFCC558}"/>
              </a:ext>
            </a:extLst>
          </p:cNvPr>
          <p:cNvSpPr/>
          <p:nvPr/>
        </p:nvSpPr>
        <p:spPr>
          <a:xfrm>
            <a:off x="5634990" y="1965960"/>
            <a:ext cx="554505" cy="1680210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Нашивка 9">
            <a:extLst>
              <a:ext uri="{FF2B5EF4-FFF2-40B4-BE49-F238E27FC236}">
                <a16:creationId xmlns:a16="http://schemas.microsoft.com/office/drawing/2014/main" xmlns="" id="{921A8A1C-4966-5549-B032-088F0806C2B6}"/>
              </a:ext>
            </a:extLst>
          </p:cNvPr>
          <p:cNvSpPr/>
          <p:nvPr/>
        </p:nvSpPr>
        <p:spPr>
          <a:xfrm rot="5400000">
            <a:off x="5621826" y="1126467"/>
            <a:ext cx="580831" cy="6333096"/>
          </a:xfrm>
          <a:prstGeom prst="chevron">
            <a:avLst>
              <a:gd name="adj" fmla="val 7226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Google Shape;75;p4">
            <a:extLst>
              <a:ext uri="{FF2B5EF4-FFF2-40B4-BE49-F238E27FC236}">
                <a16:creationId xmlns:a16="http://schemas.microsoft.com/office/drawing/2014/main" xmlns="" id="{215E58C8-5A9C-4C43-A8C0-F2EF8B29B14C}"/>
              </a:ext>
            </a:extLst>
          </p:cNvPr>
          <p:cNvSpPr txBox="1"/>
          <p:nvPr/>
        </p:nvSpPr>
        <p:spPr>
          <a:xfrm>
            <a:off x="1234440" y="4503421"/>
            <a:ext cx="9646920" cy="11947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600"/>
              </a:spcBef>
              <a:buClr>
                <a:srgbClr val="0070C0"/>
              </a:buClr>
              <a:buSzPct val="80000"/>
            </a:pPr>
            <a:r>
              <a:rPr lang="ru-RU" sz="16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ДОЛГОСРОЧНЫЙ ЭФФЕКТ ПРОЕКТА 2016-2017 г: </a:t>
            </a:r>
          </a:p>
          <a:p>
            <a:pPr algn="ctr">
              <a:lnSpc>
                <a:spcPct val="90000"/>
              </a:lnSpc>
              <a:spcBef>
                <a:spcPts val="1600"/>
              </a:spcBef>
              <a:buClr>
                <a:srgbClr val="0070C0"/>
              </a:buClr>
              <a:buSzPct val="80000"/>
            </a:pPr>
            <a:r>
              <a:rPr lang="ru-RU" sz="1600" b="1" dirty="0">
                <a:solidFill>
                  <a:schemeClr val="tx1"/>
                </a:solidFill>
              </a:rPr>
              <a:t>НОВОЕ МЫШЛЕНИЕ КОМАНДЫ  - ГОТОВНОСТЬ СТРОИТЬ ДОЛГОСРОЧНЫЕ ПЛАНЫ</a:t>
            </a:r>
          </a:p>
          <a:p>
            <a:pPr algn="ctr">
              <a:lnSpc>
                <a:spcPct val="90000"/>
              </a:lnSpc>
              <a:spcBef>
                <a:spcPts val="1600"/>
              </a:spcBef>
              <a:buClr>
                <a:srgbClr val="0070C0"/>
              </a:buClr>
              <a:buSzPct val="80000"/>
            </a:pPr>
            <a:r>
              <a:rPr lang="ru-RU" sz="1600" b="1" dirty="0">
                <a:solidFill>
                  <a:schemeClr val="tx1"/>
                </a:solidFill>
              </a:rPr>
              <a:t>РАЗРАБОТКА СТРАТЕГИИ ФОНДА ДО 2020 ГОДА </a:t>
            </a:r>
          </a:p>
          <a:p>
            <a:pPr algn="ctr">
              <a:lnSpc>
                <a:spcPct val="90000"/>
              </a:lnSpc>
              <a:spcBef>
                <a:spcPts val="1600"/>
              </a:spcBef>
              <a:buClr>
                <a:srgbClr val="0070C0"/>
              </a:buClr>
              <a:buSzPct val="80000"/>
            </a:pPr>
            <a:r>
              <a:rPr lang="ru-RU" sz="1600" b="1" dirty="0">
                <a:solidFill>
                  <a:schemeClr val="tx1"/>
                </a:solidFill>
              </a:rPr>
              <a:t>УСПЕШНОЕ ПРЕОДОЛЕНИЕ ФИНАНСОВЫХ ТРУДНОСТЕЙ В 2020-2023  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696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"/>
          <p:cNvSpPr txBox="1"/>
          <p:nvPr/>
        </p:nvSpPr>
        <p:spPr>
          <a:xfrm>
            <a:off x="457501" y="171436"/>
            <a:ext cx="11463989" cy="991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2400" b="1" dirty="0">
                <a:solidFill>
                  <a:srgbClr val="0070C0"/>
                </a:solidFill>
              </a:rPr>
              <a:t>Б</a:t>
            </a:r>
            <a:r>
              <a:rPr lang="ru-RU" sz="2400" b="1" dirty="0">
                <a:solidFill>
                  <a:schemeClr val="bg2"/>
                </a:solidFill>
              </a:rPr>
              <a:t>ОЛЬШАЯ ПЕРЕ</a:t>
            </a:r>
            <a:r>
              <a:rPr lang="ru-RU" sz="2400" b="1" dirty="0">
                <a:solidFill>
                  <a:srgbClr val="00B050"/>
                </a:solidFill>
              </a:rPr>
              <a:t>М</a:t>
            </a:r>
            <a:r>
              <a:rPr lang="ru-RU" sz="2400" b="1" dirty="0">
                <a:solidFill>
                  <a:schemeClr val="bg2"/>
                </a:solidFill>
              </a:rPr>
              <a:t>ЕНА – ПЕРЕ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ХОД</a:t>
            </a:r>
            <a:r>
              <a:rPr lang="ru-RU" sz="2400" b="1" dirty="0">
                <a:solidFill>
                  <a:schemeClr val="bg2"/>
                </a:solidFill>
              </a:rPr>
              <a:t> НА НОВЫЙ УРОВЕНЬ</a:t>
            </a:r>
            <a:endParaRPr lang="ru-RU" sz="2400" b="0" i="0" u="none" strike="noStrike" cap="none" dirty="0">
              <a:solidFill>
                <a:schemeClr val="bg2"/>
              </a:solidFill>
              <a:sym typeface="Arial"/>
            </a:endParaRPr>
          </a:p>
        </p:txBody>
      </p:sp>
      <p:sp>
        <p:nvSpPr>
          <p:cNvPr id="75" name="Google Shape;75;p4"/>
          <p:cNvSpPr txBox="1"/>
          <p:nvPr/>
        </p:nvSpPr>
        <p:spPr>
          <a:xfrm>
            <a:off x="457501" y="1687042"/>
            <a:ext cx="5969747" cy="28671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1600"/>
              </a:spcBef>
              <a:buClr>
                <a:srgbClr val="0070C0"/>
              </a:buClr>
              <a:buSzPct val="80000"/>
            </a:pPr>
            <a:r>
              <a:rPr lang="ru-RU" sz="1600" b="1" dirty="0">
                <a:solidFill>
                  <a:srgbClr val="00B050"/>
                </a:solidFill>
              </a:rPr>
              <a:t>РОСТ ПРОГРАММНОЙ ДЕЯТЕЛЬНОСТИ 2020-2023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r>
              <a:rPr lang="ru-RU" sz="1600" dirty="0">
                <a:solidFill>
                  <a:schemeClr val="dk1"/>
                </a:solidFill>
              </a:rPr>
              <a:t>Открытие программы в Новосибирске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r>
              <a:rPr lang="ru-RU" sz="1600" dirty="0">
                <a:solidFill>
                  <a:schemeClr val="dk1"/>
                </a:solidFill>
              </a:rPr>
              <a:t>Открытие программы поддержки детям в Луганске, поддержка беженцев и вынужденных переселенцев 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r>
              <a:rPr lang="ru-RU" sz="1600" dirty="0">
                <a:solidFill>
                  <a:schemeClr val="dk1"/>
                </a:solidFill>
              </a:rPr>
              <a:t>Открытие учебных центров в 2 </a:t>
            </a:r>
            <a:r>
              <a:rPr lang="ru-RU" sz="1600" dirty="0" err="1">
                <a:solidFill>
                  <a:schemeClr val="dk1"/>
                </a:solidFill>
              </a:rPr>
              <a:t>соцдомах</a:t>
            </a:r>
            <a:r>
              <a:rPr lang="ru-RU" sz="1600" dirty="0">
                <a:solidFill>
                  <a:schemeClr val="dk1"/>
                </a:solidFill>
              </a:rPr>
              <a:t> в Москве и учебно-тренировочной квартиры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r>
              <a:rPr lang="ru-RU" sz="1600" b="1" dirty="0">
                <a:solidFill>
                  <a:schemeClr val="dk1"/>
                </a:solidFill>
              </a:rPr>
              <a:t>Увеличение числа </a:t>
            </a:r>
            <a:r>
              <a:rPr lang="ru-RU" sz="1600" b="1" dirty="0" err="1">
                <a:solidFill>
                  <a:schemeClr val="dk1"/>
                </a:solidFill>
              </a:rPr>
              <a:t>благополучателей</a:t>
            </a:r>
            <a:r>
              <a:rPr lang="ru-RU" sz="1600" b="1" dirty="0">
                <a:solidFill>
                  <a:schemeClr val="dk1"/>
                </a:solidFill>
              </a:rPr>
              <a:t> в 2,5 раза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r>
              <a:rPr lang="ru-RU" sz="1600" b="1" dirty="0">
                <a:solidFill>
                  <a:schemeClr val="dk1"/>
                </a:solidFill>
              </a:rPr>
              <a:t>НОВОЕ ПОЗИЦИОНИРОВАНИЕ ФОНДА КАК РЕСУРСНОГО ЦЕНТРА                                   СТРАТЕГИЯ МАСШТАБИРОВАНИЯ</a:t>
            </a:r>
          </a:p>
        </p:txBody>
      </p:sp>
      <p:sp>
        <p:nvSpPr>
          <p:cNvPr id="8" name="Google Shape;75;p4">
            <a:extLst>
              <a:ext uri="{FF2B5EF4-FFF2-40B4-BE49-F238E27FC236}">
                <a16:creationId xmlns:a16="http://schemas.microsoft.com/office/drawing/2014/main" xmlns="" id="{C24AF686-2E0A-F841-A414-2F6EA8904F4F}"/>
              </a:ext>
            </a:extLst>
          </p:cNvPr>
          <p:cNvSpPr txBox="1"/>
          <p:nvPr/>
        </p:nvSpPr>
        <p:spPr>
          <a:xfrm>
            <a:off x="6827823" y="1681434"/>
            <a:ext cx="5070808" cy="28671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1600"/>
              </a:spcBef>
              <a:buClr>
                <a:srgbClr val="0070C0"/>
              </a:buClr>
              <a:buSzPct val="80000"/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ВЫЗОВЫ РОСТА И ВНЕШНЕЙ СИТУАЦИИ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120000"/>
              <a:buFont typeface="Wingdings" pitchFamily="2" charset="2"/>
              <a:buChar char="q"/>
            </a:pPr>
            <a:r>
              <a:rPr lang="ru-RU" sz="1600" dirty="0">
                <a:solidFill>
                  <a:schemeClr val="dk1"/>
                </a:solidFill>
              </a:rPr>
              <a:t>Увеличение потребности в финансировании 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120000"/>
              <a:buFont typeface="Wingdings" pitchFamily="2" charset="2"/>
              <a:buChar char="q"/>
            </a:pPr>
            <a:r>
              <a:rPr lang="ru-RU" sz="1600" dirty="0">
                <a:solidFill>
                  <a:schemeClr val="dk1"/>
                </a:solidFill>
              </a:rPr>
              <a:t>Потеря корпоративного финансирования, снижение объема частых пожертвований 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120000"/>
              <a:buFont typeface="Wingdings" pitchFamily="2" charset="2"/>
              <a:buChar char="q"/>
            </a:pPr>
            <a:r>
              <a:rPr lang="ru-RU" sz="1600" dirty="0">
                <a:solidFill>
                  <a:schemeClr val="dk1"/>
                </a:solidFill>
              </a:rPr>
              <a:t>Экономическая и политическая неопределенность 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120000"/>
              <a:buFont typeface="Wingdings" pitchFamily="2" charset="2"/>
              <a:buChar char="q"/>
            </a:pPr>
            <a:r>
              <a:rPr lang="ru-RU" sz="1600" dirty="0">
                <a:solidFill>
                  <a:schemeClr val="dk1"/>
                </a:solidFill>
              </a:rPr>
              <a:t>Старая система и инструменты управления  уже не справляются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120000"/>
              <a:buFont typeface="Wingdings" pitchFamily="2" charset="2"/>
              <a:buChar char="q"/>
            </a:pPr>
            <a:r>
              <a:rPr lang="ru-RU" sz="1600" dirty="0">
                <a:solidFill>
                  <a:schemeClr val="dk1"/>
                </a:solidFill>
              </a:rPr>
              <a:t>Перегрузка управленческого звена, </a:t>
            </a:r>
            <a:r>
              <a:rPr lang="ru-RU" sz="1600" dirty="0" err="1">
                <a:solidFill>
                  <a:schemeClr val="dk1"/>
                </a:solidFill>
              </a:rPr>
              <a:t>фандрайзинга</a:t>
            </a:r>
            <a:r>
              <a:rPr lang="ru-RU" sz="1600" dirty="0">
                <a:solidFill>
                  <a:schemeClr val="dk1"/>
                </a:solidFill>
              </a:rPr>
              <a:t> и финансово-админ. отделов</a:t>
            </a:r>
          </a:p>
        </p:txBody>
      </p:sp>
      <p:sp>
        <p:nvSpPr>
          <p:cNvPr id="2" name="Нашивка 1">
            <a:extLst>
              <a:ext uri="{FF2B5EF4-FFF2-40B4-BE49-F238E27FC236}">
                <a16:creationId xmlns:a16="http://schemas.microsoft.com/office/drawing/2014/main" xmlns="" id="{D45AAB39-2482-E44F-BB2B-D53BFDFCC558}"/>
              </a:ext>
            </a:extLst>
          </p:cNvPr>
          <p:cNvSpPr/>
          <p:nvPr/>
        </p:nvSpPr>
        <p:spPr>
          <a:xfrm>
            <a:off x="6056147" y="2168790"/>
            <a:ext cx="554505" cy="1680210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Нашивка 9">
            <a:extLst>
              <a:ext uri="{FF2B5EF4-FFF2-40B4-BE49-F238E27FC236}">
                <a16:creationId xmlns:a16="http://schemas.microsoft.com/office/drawing/2014/main" xmlns="" id="{921A8A1C-4966-5549-B032-088F0806C2B6}"/>
              </a:ext>
            </a:extLst>
          </p:cNvPr>
          <p:cNvSpPr/>
          <p:nvPr/>
        </p:nvSpPr>
        <p:spPr>
          <a:xfrm rot="5400000">
            <a:off x="5676240" y="2944474"/>
            <a:ext cx="514353" cy="5095286"/>
          </a:xfrm>
          <a:prstGeom prst="chevron">
            <a:avLst>
              <a:gd name="adj" fmla="val 7226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Google Shape;75;p4">
            <a:extLst>
              <a:ext uri="{FF2B5EF4-FFF2-40B4-BE49-F238E27FC236}">
                <a16:creationId xmlns:a16="http://schemas.microsoft.com/office/drawing/2014/main" xmlns="" id="{215E58C8-5A9C-4C43-A8C0-F2EF8B29B14C}"/>
              </a:ext>
            </a:extLst>
          </p:cNvPr>
          <p:cNvSpPr txBox="1"/>
          <p:nvPr/>
        </p:nvSpPr>
        <p:spPr>
          <a:xfrm>
            <a:off x="788670" y="5669281"/>
            <a:ext cx="10473690" cy="11947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600"/>
              </a:spcBef>
              <a:buClr>
                <a:srgbClr val="0070C0"/>
              </a:buClr>
              <a:buSzPct val="80000"/>
            </a:pPr>
            <a:r>
              <a:rPr lang="ru-RU" sz="16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РЕШЕНИЕ: </a:t>
            </a:r>
            <a:r>
              <a:rPr lang="ru-RU" sz="1600" b="1" dirty="0">
                <a:solidFill>
                  <a:schemeClr val="tx1"/>
                </a:solidFill>
              </a:rPr>
              <a:t>УСИЛЕНИЕ КОМАНДЫ ФАНДРАЙЗИНГА И ФИН.-АДМИН. ОТДЕЛА</a:t>
            </a:r>
          </a:p>
          <a:p>
            <a:pPr algn="ctr">
              <a:lnSpc>
                <a:spcPct val="90000"/>
              </a:lnSpc>
              <a:spcBef>
                <a:spcPts val="400"/>
              </a:spcBef>
              <a:buClr>
                <a:srgbClr val="0070C0"/>
              </a:buClr>
              <a:buSzPct val="80000"/>
            </a:pPr>
            <a:r>
              <a:rPr lang="ru-RU" sz="1600" b="1" dirty="0">
                <a:solidFill>
                  <a:schemeClr val="tx1"/>
                </a:solidFill>
              </a:rPr>
              <a:t> ВНЕДРЕНИЕ НОВЫХ ИНСТРУМЕНТОВ УПРАВЛЕНИЯ, АВТОМАТИЗАЦИЯ РУТИННЫХ ПРОЦЕССОВ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" name="Google Shape;75;p4">
            <a:extLst>
              <a:ext uri="{FF2B5EF4-FFF2-40B4-BE49-F238E27FC236}">
                <a16:creationId xmlns:a16="http://schemas.microsoft.com/office/drawing/2014/main" xmlns="" id="{B4F86F0F-6761-1F4A-898E-4FCE3C78930B}"/>
              </a:ext>
            </a:extLst>
          </p:cNvPr>
          <p:cNvSpPr txBox="1"/>
          <p:nvPr/>
        </p:nvSpPr>
        <p:spPr>
          <a:xfrm>
            <a:off x="441451" y="814060"/>
            <a:ext cx="11441130" cy="8423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1600"/>
              </a:spcBef>
              <a:buClr>
                <a:srgbClr val="0070C0"/>
              </a:buClr>
              <a:buSzPct val="80000"/>
            </a:pPr>
            <a:r>
              <a:rPr lang="ru-RU" sz="16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БЛАГОДАРЯ ПРОЕКТНОМУ НАСЛЕДИЮ ФОНД УСПЕШНО РАЗВИВАЛСЯ В 2020-23 ГОДАХ, НЕСМОТРЯ НА ПЕРИОД ЭКОНОМИЧЕСКОЙ НЕСТАБИЛЬНОСТИ, СТАВИЛ НОВЫЕ АМБИЦИОЗНЫЕ ЦЕЛИ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52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 txBox="1"/>
          <p:nvPr/>
        </p:nvSpPr>
        <p:spPr>
          <a:xfrm>
            <a:off x="1783080" y="1091852"/>
            <a:ext cx="5195724" cy="104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80000"/>
              </a:lnSpc>
              <a:spcBef>
                <a:spcPts val="1000"/>
              </a:spcBef>
            </a:pPr>
            <a:r>
              <a:rPr lang="ru-RU" sz="1800" dirty="0"/>
              <a:t>Усиление отдела </a:t>
            </a:r>
            <a:r>
              <a:rPr lang="ru-RU" sz="1800" dirty="0" err="1"/>
              <a:t>фандрайзинга</a:t>
            </a:r>
            <a:r>
              <a:rPr lang="ru-RU" sz="1800" dirty="0"/>
              <a:t> и финансово-административного отдела для обеспечения возросших потребностей Фонда</a:t>
            </a:r>
            <a:endParaRPr lang="ru-RU" sz="1800" dirty="0">
              <a:solidFill>
                <a:schemeClr val="accent5"/>
              </a:solidFill>
            </a:endParaRPr>
          </a:p>
        </p:txBody>
      </p:sp>
      <p:sp>
        <p:nvSpPr>
          <p:cNvPr id="199" name="Google Shape;199;p15"/>
          <p:cNvSpPr txBox="1"/>
          <p:nvPr/>
        </p:nvSpPr>
        <p:spPr>
          <a:xfrm>
            <a:off x="364239" y="100052"/>
            <a:ext cx="10803300" cy="9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Ц</a:t>
            </a:r>
            <a:r>
              <a:rPr lang="ru-RU" sz="2400" b="1" i="0" u="none" strike="noStrike" cap="none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ЕЛИ И ЗА</a:t>
            </a:r>
            <a:r>
              <a:rPr lang="ru-RU" sz="24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Д</a:t>
            </a:r>
            <a:r>
              <a:rPr lang="ru-RU" sz="2400" b="1" i="0" u="none" strike="noStrike" cap="none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АЧИ ПРО</a:t>
            </a:r>
            <a:r>
              <a:rPr lang="ru-RU" sz="2400" b="1" i="0" u="none" strike="noStrike" cap="none" dirty="0">
                <a:solidFill>
                  <a:schemeClr val="accent4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Е</a:t>
            </a:r>
            <a:r>
              <a:rPr lang="ru-RU" sz="2400" b="1" i="0" u="none" strike="noStrike" cap="none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КТА</a:t>
            </a:r>
            <a:endParaRPr sz="2400" b="0" i="0" u="none" strike="noStrike" cap="none" dirty="0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778E9C6-77CC-9D48-9813-50D8A902AB50}"/>
              </a:ext>
            </a:extLst>
          </p:cNvPr>
          <p:cNvSpPr/>
          <p:nvPr/>
        </p:nvSpPr>
        <p:spPr>
          <a:xfrm>
            <a:off x="2019300" y="2487507"/>
            <a:ext cx="4959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Подготовить 7 новых кадров для отдела </a:t>
            </a:r>
            <a:r>
              <a:rPr lang="ru-RU" sz="1800" dirty="0" err="1"/>
              <a:t>фандрайзинга</a:t>
            </a:r>
            <a:r>
              <a:rPr lang="ru-RU" sz="1800" dirty="0"/>
              <a:t> / </a:t>
            </a:r>
            <a:r>
              <a:rPr lang="en-US" sz="1800" dirty="0"/>
              <a:t>PR</a:t>
            </a:r>
            <a:r>
              <a:rPr lang="ru-RU" sz="1800" dirty="0"/>
              <a:t> и финансово-административного отделов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254F7E9-C9FF-D448-9FE1-2D1F45D96010}"/>
              </a:ext>
            </a:extLst>
          </p:cNvPr>
          <p:cNvSpPr/>
          <p:nvPr/>
        </p:nvSpPr>
        <p:spPr>
          <a:xfrm>
            <a:off x="304790" y="1189514"/>
            <a:ext cx="907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5"/>
                </a:solidFill>
              </a:rPr>
              <a:t>ЦЕЛЬ</a:t>
            </a:r>
            <a:endParaRPr lang="ru-RU" sz="20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992106B-E962-BC4C-AE8F-92E1B3645EA9}"/>
              </a:ext>
            </a:extLst>
          </p:cNvPr>
          <p:cNvSpPr/>
          <p:nvPr/>
        </p:nvSpPr>
        <p:spPr>
          <a:xfrm>
            <a:off x="304790" y="2487507"/>
            <a:ext cx="1478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5"/>
                </a:solidFill>
              </a:rPr>
              <a:t>ЗАДАЧА 1</a:t>
            </a:r>
            <a:endParaRPr lang="ru-RU" sz="20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3690A6A-B926-0945-B2BE-3F512E9C4260}"/>
              </a:ext>
            </a:extLst>
          </p:cNvPr>
          <p:cNvSpPr/>
          <p:nvPr/>
        </p:nvSpPr>
        <p:spPr>
          <a:xfrm>
            <a:off x="2019301" y="3765648"/>
            <a:ext cx="481584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Внедрить программное обеспечение для автоматизации рутинных процессов, обучить персонал использованию системы</a:t>
            </a:r>
          </a:p>
          <a:p>
            <a:endParaRPr lang="ru-RU" sz="1800" b="1" dirty="0">
              <a:solidFill>
                <a:schemeClr val="dk1"/>
              </a:solidFill>
            </a:endParaRPr>
          </a:p>
          <a:p>
            <a:r>
              <a:rPr lang="ru-RU" sz="1600" i="1" dirty="0">
                <a:solidFill>
                  <a:schemeClr val="dk1"/>
                </a:solidFill>
              </a:rPr>
              <a:t>Прим.: техническая разработка программного продукта финансируется за счет других средств. В данный грант не входят расходы по внедрению, обучению и доработке системы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8EAAF10-A3B5-624E-8681-1967BA6E64CD}"/>
              </a:ext>
            </a:extLst>
          </p:cNvPr>
          <p:cNvSpPr/>
          <p:nvPr/>
        </p:nvSpPr>
        <p:spPr>
          <a:xfrm>
            <a:off x="304790" y="3758806"/>
            <a:ext cx="157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/>
                </a:solidFill>
              </a:rPr>
              <a:t>ЗАДАЧА 2</a:t>
            </a:r>
            <a:endParaRPr lang="ru-RU" sz="20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F5AED0F-37AD-5E45-AB31-0F571DB0A35B}"/>
              </a:ext>
            </a:extLst>
          </p:cNvPr>
          <p:cNvSpPr/>
          <p:nvPr/>
        </p:nvSpPr>
        <p:spPr>
          <a:xfrm>
            <a:off x="6978804" y="5406712"/>
            <a:ext cx="481999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lvl="0">
              <a:lnSpc>
                <a:spcPct val="90000"/>
              </a:lnSpc>
              <a:spcBef>
                <a:spcPts val="1600"/>
              </a:spcBef>
              <a:buSzPts val="1600"/>
            </a:pPr>
            <a:r>
              <a:rPr lang="ru-RU" i="1" dirty="0">
                <a:solidFill>
                  <a:schemeClr val="dk1"/>
                </a:solidFill>
              </a:rPr>
              <a:t>На фото: встреча с новыми партнерами Фонда – потенциальными донорами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772D43D-67E2-EB4B-9B86-03AD4E55D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804" y="1091852"/>
            <a:ext cx="5056833" cy="43148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"/>
          <p:cNvSpPr txBox="1"/>
          <p:nvPr/>
        </p:nvSpPr>
        <p:spPr>
          <a:xfrm>
            <a:off x="498474" y="151958"/>
            <a:ext cx="10757598" cy="991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0070C0"/>
                </a:solidFill>
                <a:sym typeface="Arial"/>
              </a:rPr>
              <a:t>П</a:t>
            </a:r>
            <a:r>
              <a:rPr lang="ru-RU" sz="2400" b="1" i="0" u="none" strike="noStrike" cap="none" dirty="0">
                <a:solidFill>
                  <a:schemeClr val="bg2"/>
                </a:solidFill>
                <a:sym typeface="Arial"/>
              </a:rPr>
              <a:t>ОДГОТОВКА </a:t>
            </a:r>
            <a:r>
              <a:rPr lang="ru-RU" sz="2400" b="1" i="0" u="none" strike="noStrike" cap="none" dirty="0">
                <a:solidFill>
                  <a:srgbClr val="00B050"/>
                </a:solidFill>
                <a:sym typeface="Arial"/>
              </a:rPr>
              <a:t>К</a:t>
            </a:r>
            <a:r>
              <a:rPr lang="ru-RU" sz="2400" b="1" i="0" u="none" strike="noStrike" cap="none" dirty="0">
                <a:solidFill>
                  <a:schemeClr val="bg2"/>
                </a:solidFill>
                <a:sym typeface="Arial"/>
              </a:rPr>
              <a:t>АДРОВ</a:t>
            </a:r>
            <a:endParaRPr sz="2400" b="1" i="0" u="none" strike="noStrike" cap="none" dirty="0">
              <a:solidFill>
                <a:schemeClr val="bg2"/>
              </a:solidFill>
              <a:sym typeface="Arial"/>
            </a:endParaRPr>
          </a:p>
        </p:txBody>
      </p:sp>
      <p:sp>
        <p:nvSpPr>
          <p:cNvPr id="7" name="Google Shape;160;p12">
            <a:extLst>
              <a:ext uri="{FF2B5EF4-FFF2-40B4-BE49-F238E27FC236}">
                <a16:creationId xmlns:a16="http://schemas.microsoft.com/office/drawing/2014/main" xmlns="" id="{4E47D198-AD8F-B344-8C88-ED5488AF837A}"/>
              </a:ext>
            </a:extLst>
          </p:cNvPr>
          <p:cNvSpPr txBox="1"/>
          <p:nvPr/>
        </p:nvSpPr>
        <p:spPr>
          <a:xfrm>
            <a:off x="409958" y="960116"/>
            <a:ext cx="6333742" cy="13373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lvl="0">
              <a:lnSpc>
                <a:spcPct val="90000"/>
              </a:lnSpc>
              <a:spcBef>
                <a:spcPts val="1600"/>
              </a:spcBef>
              <a:buSzPts val="1600"/>
            </a:pPr>
            <a:endParaRPr lang="ru-RU" sz="1600" dirty="0">
              <a:solidFill>
                <a:schemeClr val="dk1"/>
              </a:solidFill>
            </a:endParaRPr>
          </a:p>
        </p:txBody>
      </p:sp>
      <p:sp>
        <p:nvSpPr>
          <p:cNvPr id="10" name="Google Shape;160;p12">
            <a:extLst>
              <a:ext uri="{FF2B5EF4-FFF2-40B4-BE49-F238E27FC236}">
                <a16:creationId xmlns:a16="http://schemas.microsoft.com/office/drawing/2014/main" xmlns="" id="{473DC5D1-F4FB-5945-B850-CEA5DBB4753D}"/>
              </a:ext>
            </a:extLst>
          </p:cNvPr>
          <p:cNvSpPr txBox="1"/>
          <p:nvPr/>
        </p:nvSpPr>
        <p:spPr>
          <a:xfrm>
            <a:off x="498474" y="994808"/>
            <a:ext cx="6550912" cy="47667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lvl="0">
              <a:lnSpc>
                <a:spcPct val="90000"/>
              </a:lnSpc>
              <a:spcBef>
                <a:spcPts val="1200"/>
              </a:spcBef>
              <a:buSzPts val="1600"/>
            </a:pPr>
            <a:r>
              <a:rPr lang="ru-RU" sz="1800" dirty="0">
                <a:solidFill>
                  <a:schemeClr val="dk1"/>
                </a:solidFill>
              </a:rPr>
              <a:t>Подготовка специалистов будет включать в себя:</a:t>
            </a:r>
            <a:endParaRPr lang="ru-RU" sz="1800" dirty="0"/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1800" dirty="0"/>
              <a:t>Знакомство с деятельностью Фонда, сотрудниками, партнерами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1800" dirty="0"/>
              <a:t>Приобщение к корпоративной культуре, знакомство            с правилами и принципами работы 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1800" dirty="0"/>
              <a:t>Ознакомление с функциональными обязанностями, целями и задачами, инструментами работы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1800" dirty="0"/>
              <a:t>Достройка необходимых компетенций (презентационные навыки, работа с С</a:t>
            </a:r>
            <a:r>
              <a:rPr lang="en-US" sz="1800" dirty="0"/>
              <a:t>RM,</a:t>
            </a:r>
            <a:r>
              <a:rPr lang="ru-RU" sz="1800" dirty="0"/>
              <a:t> бухгалтерскими системами,</a:t>
            </a:r>
            <a:r>
              <a:rPr lang="en-US" sz="1800" dirty="0"/>
              <a:t> </a:t>
            </a:r>
            <a:r>
              <a:rPr lang="ru-RU" sz="1800" dirty="0"/>
              <a:t>платформами, программами и пр.) 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1800" dirty="0"/>
              <a:t>Оказание поддержки в преодолении возникающих личностных и профессиональных трудностей </a:t>
            </a:r>
          </a:p>
          <a:p>
            <a:pPr>
              <a:spcBef>
                <a:spcPts val="1200"/>
              </a:spcBef>
            </a:pP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6B08F7C-2867-1847-9A4A-AA3E52049F86}"/>
              </a:ext>
            </a:extLst>
          </p:cNvPr>
          <p:cNvSpPr/>
          <p:nvPr/>
        </p:nvSpPr>
        <p:spPr>
          <a:xfrm>
            <a:off x="498474" y="568151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dirty="0"/>
              <a:t>Каждому новому специалисту выделяется персональный наставник.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72B6C7A-6824-0742-8A6B-4D66BA94F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944" y="1143728"/>
            <a:ext cx="5042797" cy="471279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1EE5CC8-9429-4A4A-990B-B9A0B6A3D615}"/>
              </a:ext>
            </a:extLst>
          </p:cNvPr>
          <p:cNvSpPr/>
          <p:nvPr/>
        </p:nvSpPr>
        <p:spPr>
          <a:xfrm>
            <a:off x="6955944" y="5910446"/>
            <a:ext cx="4819995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lvl="0">
              <a:lnSpc>
                <a:spcPct val="90000"/>
              </a:lnSpc>
              <a:spcBef>
                <a:spcPts val="1600"/>
              </a:spcBef>
              <a:buSzPts val="1600"/>
            </a:pPr>
            <a:r>
              <a:rPr lang="ru-RU" i="1" dirty="0">
                <a:solidFill>
                  <a:schemeClr val="dk1"/>
                </a:solidFill>
              </a:rPr>
              <a:t>На фото: команда </a:t>
            </a:r>
            <a:r>
              <a:rPr lang="ru-RU" i="1" dirty="0" err="1">
                <a:solidFill>
                  <a:schemeClr val="dk1"/>
                </a:solidFill>
              </a:rPr>
              <a:t>фандрайзинга</a:t>
            </a:r>
            <a:r>
              <a:rPr lang="ru-RU" i="1" dirty="0">
                <a:solidFill>
                  <a:schemeClr val="dk1"/>
                </a:solidFill>
              </a:rPr>
              <a:t> и пиара</a:t>
            </a:r>
          </a:p>
        </p:txBody>
      </p:sp>
    </p:spTree>
    <p:extLst>
      <p:ext uri="{BB962C8B-B14F-4D97-AF65-F5344CB8AC3E}">
        <p14:creationId xmlns:p14="http://schemas.microsoft.com/office/powerpoint/2010/main" val="513120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"/>
          <p:cNvSpPr txBox="1"/>
          <p:nvPr/>
        </p:nvSpPr>
        <p:spPr>
          <a:xfrm>
            <a:off x="498474" y="151958"/>
            <a:ext cx="10757598" cy="991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0070C0"/>
                </a:solidFill>
                <a:sym typeface="Arial"/>
              </a:rPr>
              <a:t>А</a:t>
            </a:r>
            <a:r>
              <a:rPr lang="ru-RU" sz="2400" b="1" i="0" u="none" strike="noStrike" cap="none" dirty="0">
                <a:solidFill>
                  <a:schemeClr val="bg2"/>
                </a:solidFill>
                <a:sym typeface="Arial"/>
              </a:rPr>
              <a:t>ВТОМАТИЗАЦИЯ </a:t>
            </a:r>
            <a:r>
              <a:rPr lang="ru-RU" sz="2400" b="1" i="0" u="none" strike="noStrike" cap="none" dirty="0">
                <a:solidFill>
                  <a:srgbClr val="00B050"/>
                </a:solidFill>
                <a:sym typeface="Arial"/>
              </a:rPr>
              <a:t>У</a:t>
            </a:r>
            <a:r>
              <a:rPr lang="ru-RU" sz="2400" b="1" i="0" u="none" strike="noStrike" cap="none" dirty="0">
                <a:solidFill>
                  <a:schemeClr val="bg2"/>
                </a:solidFill>
                <a:sym typeface="Arial"/>
              </a:rPr>
              <a:t>ПРАВЛЕНЧЕСКИХ </a:t>
            </a:r>
            <a:r>
              <a:rPr lang="ru-RU" sz="2400" b="1" i="0" u="none" strike="noStrike" cap="none" dirty="0">
                <a:solidFill>
                  <a:schemeClr val="accent4">
                    <a:lumMod val="75000"/>
                  </a:schemeClr>
                </a:solidFill>
                <a:sym typeface="Arial"/>
              </a:rPr>
              <a:t>П</a:t>
            </a:r>
            <a:r>
              <a:rPr lang="ru-RU" sz="2400" b="1" i="0" u="none" strike="noStrike" cap="none" dirty="0">
                <a:solidFill>
                  <a:schemeClr val="bg2"/>
                </a:solidFill>
                <a:sym typeface="Arial"/>
              </a:rPr>
              <a:t>РОЦЕССОВ </a:t>
            </a:r>
            <a:endParaRPr sz="2400" b="1" i="0" u="none" strike="noStrike" cap="none" dirty="0">
              <a:solidFill>
                <a:schemeClr val="bg2"/>
              </a:solidFill>
              <a:sym typeface="Arial"/>
            </a:endParaRPr>
          </a:p>
        </p:txBody>
      </p:sp>
      <p:sp>
        <p:nvSpPr>
          <p:cNvPr id="7" name="Google Shape;160;p12">
            <a:extLst>
              <a:ext uri="{FF2B5EF4-FFF2-40B4-BE49-F238E27FC236}">
                <a16:creationId xmlns:a16="http://schemas.microsoft.com/office/drawing/2014/main" xmlns="" id="{4E47D198-AD8F-B344-8C88-ED5488AF837A}"/>
              </a:ext>
            </a:extLst>
          </p:cNvPr>
          <p:cNvSpPr txBox="1"/>
          <p:nvPr/>
        </p:nvSpPr>
        <p:spPr>
          <a:xfrm>
            <a:off x="409958" y="960116"/>
            <a:ext cx="6333742" cy="13373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lvl="0">
              <a:lnSpc>
                <a:spcPct val="90000"/>
              </a:lnSpc>
              <a:spcBef>
                <a:spcPts val="1600"/>
              </a:spcBef>
              <a:buSzPts val="1600"/>
            </a:pPr>
            <a:endParaRPr lang="ru-RU" sz="1600" dirty="0">
              <a:solidFill>
                <a:schemeClr val="dk1"/>
              </a:solidFill>
            </a:endParaRPr>
          </a:p>
        </p:txBody>
      </p:sp>
      <p:sp>
        <p:nvSpPr>
          <p:cNvPr id="10" name="Google Shape;160;p12">
            <a:extLst>
              <a:ext uri="{FF2B5EF4-FFF2-40B4-BE49-F238E27FC236}">
                <a16:creationId xmlns:a16="http://schemas.microsoft.com/office/drawing/2014/main" xmlns="" id="{473DC5D1-F4FB-5945-B850-CEA5DBB4753D}"/>
              </a:ext>
            </a:extLst>
          </p:cNvPr>
          <p:cNvSpPr txBox="1"/>
          <p:nvPr/>
        </p:nvSpPr>
        <p:spPr>
          <a:xfrm>
            <a:off x="498474" y="994808"/>
            <a:ext cx="6550912" cy="47667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lvl="0">
              <a:lnSpc>
                <a:spcPct val="90000"/>
              </a:lnSpc>
              <a:spcBef>
                <a:spcPts val="1200"/>
              </a:spcBef>
              <a:buSzPts val="1600"/>
            </a:pPr>
            <a:r>
              <a:rPr lang="ru-RU" sz="1800" dirty="0">
                <a:solidFill>
                  <a:schemeClr val="dk1"/>
                </a:solidFill>
              </a:rPr>
              <a:t>В 2023 году мы начали разработку программного продукта на базе </a:t>
            </a:r>
            <a:r>
              <a:rPr lang="en-US" sz="1800" dirty="0" err="1">
                <a:solidFill>
                  <a:schemeClr val="dk1"/>
                </a:solidFill>
              </a:rPr>
              <a:t>Bitrix</a:t>
            </a:r>
            <a:r>
              <a:rPr lang="ru-RU" sz="1800" dirty="0">
                <a:solidFill>
                  <a:schemeClr val="dk1"/>
                </a:solidFill>
              </a:rPr>
              <a:t>, которое поможет нам: </a:t>
            </a:r>
            <a:endParaRPr lang="ru-RU" sz="1800" dirty="0"/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1800" dirty="0"/>
              <a:t>Фиксировать подробные данные о наших </a:t>
            </a:r>
            <a:r>
              <a:rPr lang="ru-RU" sz="1800" dirty="0" err="1"/>
              <a:t>благополучателях</a:t>
            </a:r>
            <a:r>
              <a:rPr lang="ru-RU" sz="1800" dirty="0"/>
              <a:t> (дети, родители, специалисты и пр.)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1800" dirty="0"/>
              <a:t>Фиксировать данные об индивидуальных образовательных программах и видах деятельности (занятия, мероприятия, консультации) 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1800" dirty="0"/>
              <a:t>Фиксировать данные о результатах деятельности (количественные и качественные результаты)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1800" dirty="0"/>
              <a:t>Оперативно формировать аналитические отчеты в необходимых для управления разрезах.</a:t>
            </a:r>
          </a:p>
          <a:p>
            <a:endParaRPr lang="ru-RU" dirty="0"/>
          </a:p>
          <a:p>
            <a:pPr>
              <a:spcBef>
                <a:spcPts val="1200"/>
              </a:spcBef>
            </a:pP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1EE5CC8-9429-4A4A-990B-B9A0B6A3D615}"/>
              </a:ext>
            </a:extLst>
          </p:cNvPr>
          <p:cNvSpPr/>
          <p:nvPr/>
        </p:nvSpPr>
        <p:spPr>
          <a:xfrm>
            <a:off x="7275984" y="3087353"/>
            <a:ext cx="481999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lvl="0">
              <a:lnSpc>
                <a:spcPct val="90000"/>
              </a:lnSpc>
              <a:spcBef>
                <a:spcPts val="1600"/>
              </a:spcBef>
              <a:buSzPts val="1600"/>
            </a:pPr>
            <a:r>
              <a:rPr lang="ru-RU" i="1" dirty="0">
                <a:solidFill>
                  <a:schemeClr val="dk1"/>
                </a:solidFill>
              </a:rPr>
              <a:t>Разработкой программного обеспечения занимаются специалисты компании </a:t>
            </a:r>
            <a:r>
              <a:rPr lang="en-US" i="1" dirty="0" err="1">
                <a:solidFill>
                  <a:schemeClr val="dk1"/>
                </a:solidFill>
              </a:rPr>
              <a:t>Qsoft</a:t>
            </a:r>
            <a:r>
              <a:rPr lang="en-US" i="1" dirty="0">
                <a:solidFill>
                  <a:schemeClr val="dk1"/>
                </a:solidFill>
              </a:rPr>
              <a:t>. </a:t>
            </a:r>
            <a:r>
              <a:rPr lang="ru-RU" i="1" dirty="0">
                <a:solidFill>
                  <a:schemeClr val="dk1"/>
                </a:solidFill>
              </a:rPr>
              <a:t>К декабрю 2023 этап разработки будет завершен и мы перейдем к внедрению и тестированию ПО, обучению специалистов, доработке по итогам тестирования.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4DC84DD-C1B5-164D-9F93-031E51BA7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2680" y="1040528"/>
            <a:ext cx="1786119" cy="178611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7419527-CE63-E940-900A-8B1E3E0F467F}"/>
              </a:ext>
            </a:extLst>
          </p:cNvPr>
          <p:cNvSpPr/>
          <p:nvPr/>
        </p:nvSpPr>
        <p:spPr>
          <a:xfrm>
            <a:off x="409958" y="5603810"/>
            <a:ext cx="11511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/>
              <a:t>Внедрение программного обеспечения позволит высвободить время специалистов, оперативно получать аналитику и более эффективно расширяться. 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240EA6A-004F-AA42-B652-A0DDE6E862ED}"/>
              </a:ext>
            </a:extLst>
          </p:cNvPr>
          <p:cNvSpPr/>
          <p:nvPr/>
        </p:nvSpPr>
        <p:spPr>
          <a:xfrm>
            <a:off x="409958" y="4922383"/>
            <a:ext cx="11403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70C0"/>
                </a:solidFill>
              </a:rPr>
              <a:t>В рамках данного проекта мы планируем провести внедрение и тестирование системы, обучить специалистов (педагогов и </a:t>
            </a:r>
            <a:r>
              <a:rPr lang="ru-RU" sz="1800" b="1" dirty="0" err="1">
                <a:solidFill>
                  <a:srgbClr val="0070C0"/>
                </a:solidFill>
              </a:rPr>
              <a:t>фандрайзеров</a:t>
            </a:r>
            <a:r>
              <a:rPr lang="ru-RU" sz="1800" b="1" dirty="0">
                <a:solidFill>
                  <a:srgbClr val="0070C0"/>
                </a:solidFill>
              </a:rPr>
              <a:t>) пользованию системой. </a:t>
            </a:r>
          </a:p>
        </p:txBody>
      </p:sp>
    </p:spTree>
    <p:extLst>
      <p:ext uri="{BB962C8B-B14F-4D97-AF65-F5344CB8AC3E}">
        <p14:creationId xmlns:p14="http://schemas.microsoft.com/office/powerpoint/2010/main" val="3077807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"/>
          <p:cNvSpPr txBox="1"/>
          <p:nvPr/>
        </p:nvSpPr>
        <p:spPr>
          <a:xfrm>
            <a:off x="498474" y="151958"/>
            <a:ext cx="10757598" cy="991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0070C0"/>
                </a:solidFill>
                <a:sym typeface="Arial"/>
              </a:rPr>
              <a:t>Р</a:t>
            </a:r>
            <a:r>
              <a:rPr lang="ru-RU" sz="2400" b="1" i="0" u="none" strike="noStrike" cap="none" dirty="0">
                <a:solidFill>
                  <a:schemeClr val="bg2"/>
                </a:solidFill>
                <a:sym typeface="Arial"/>
              </a:rPr>
              <a:t>ЕЗУЛЬТАТЫ </a:t>
            </a:r>
            <a:r>
              <a:rPr lang="ru-RU" sz="2400" b="1" i="0" u="none" strike="noStrike" cap="none" dirty="0">
                <a:solidFill>
                  <a:srgbClr val="00B050"/>
                </a:solidFill>
                <a:sym typeface="Arial"/>
              </a:rPr>
              <a:t>П</a:t>
            </a:r>
            <a:r>
              <a:rPr lang="ru-RU" sz="2400" b="1" i="0" u="none" strike="noStrike" cap="none" dirty="0">
                <a:solidFill>
                  <a:schemeClr val="bg2"/>
                </a:solidFill>
                <a:sym typeface="Arial"/>
              </a:rPr>
              <a:t>РОЕКТА</a:t>
            </a:r>
            <a:endParaRPr sz="2400" b="1" i="0" u="none" strike="noStrike" cap="none" dirty="0">
              <a:solidFill>
                <a:schemeClr val="bg2"/>
              </a:solidFill>
              <a:sym typeface="Arial"/>
            </a:endParaRPr>
          </a:p>
        </p:txBody>
      </p:sp>
      <p:sp>
        <p:nvSpPr>
          <p:cNvPr id="7" name="Google Shape;160;p12">
            <a:extLst>
              <a:ext uri="{FF2B5EF4-FFF2-40B4-BE49-F238E27FC236}">
                <a16:creationId xmlns:a16="http://schemas.microsoft.com/office/drawing/2014/main" xmlns="" id="{4E47D198-AD8F-B344-8C88-ED5488AF837A}"/>
              </a:ext>
            </a:extLst>
          </p:cNvPr>
          <p:cNvSpPr txBox="1"/>
          <p:nvPr/>
        </p:nvSpPr>
        <p:spPr>
          <a:xfrm>
            <a:off x="409958" y="960116"/>
            <a:ext cx="6333742" cy="13373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lvl="0">
              <a:lnSpc>
                <a:spcPct val="90000"/>
              </a:lnSpc>
              <a:spcBef>
                <a:spcPts val="1600"/>
              </a:spcBef>
              <a:buSzPts val="1600"/>
            </a:pPr>
            <a:endParaRPr lang="ru-RU" sz="1600" dirty="0">
              <a:solidFill>
                <a:schemeClr val="dk1"/>
              </a:solidFill>
            </a:endParaRPr>
          </a:p>
        </p:txBody>
      </p:sp>
      <p:sp>
        <p:nvSpPr>
          <p:cNvPr id="10" name="Google Shape;160;p12">
            <a:extLst>
              <a:ext uri="{FF2B5EF4-FFF2-40B4-BE49-F238E27FC236}">
                <a16:creationId xmlns:a16="http://schemas.microsoft.com/office/drawing/2014/main" xmlns="" id="{473DC5D1-F4FB-5945-B850-CEA5DBB4753D}"/>
              </a:ext>
            </a:extLst>
          </p:cNvPr>
          <p:cNvSpPr txBox="1"/>
          <p:nvPr/>
        </p:nvSpPr>
        <p:spPr>
          <a:xfrm>
            <a:off x="498474" y="994808"/>
            <a:ext cx="6830747" cy="47667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lvl="0">
              <a:lnSpc>
                <a:spcPct val="90000"/>
              </a:lnSpc>
              <a:spcBef>
                <a:spcPts val="1200"/>
              </a:spcBef>
              <a:buSzPts val="1600"/>
            </a:pPr>
            <a:r>
              <a:rPr lang="ru-RU" sz="1800" dirty="0">
                <a:solidFill>
                  <a:schemeClr val="dk1"/>
                </a:solidFill>
              </a:rPr>
              <a:t>В результате проекта мы сможем </a:t>
            </a:r>
            <a:r>
              <a:rPr lang="ru-RU" sz="1800" b="1" dirty="0">
                <a:solidFill>
                  <a:srgbClr val="0070C0"/>
                </a:solidFill>
              </a:rPr>
              <a:t>сохранить устойчивость</a:t>
            </a:r>
            <a:r>
              <a:rPr lang="ru-RU" sz="1800" b="1" dirty="0">
                <a:solidFill>
                  <a:schemeClr val="dk1"/>
                </a:solidFill>
              </a:rPr>
              <a:t> </a:t>
            </a:r>
            <a:r>
              <a:rPr lang="ru-RU" sz="1800" dirty="0">
                <a:solidFill>
                  <a:schemeClr val="dk1"/>
                </a:solidFill>
              </a:rPr>
              <a:t>и </a:t>
            </a:r>
            <a:r>
              <a:rPr lang="ru-RU" sz="1800" b="1" dirty="0">
                <a:solidFill>
                  <a:srgbClr val="0070C0"/>
                </a:solidFill>
              </a:rPr>
              <a:t>обеспечить дальнейшее развития </a:t>
            </a:r>
            <a:r>
              <a:rPr lang="ru-RU" sz="1800" dirty="0">
                <a:solidFill>
                  <a:schemeClr val="dk1"/>
                </a:solidFill>
              </a:rPr>
              <a:t>Фонда. Благодаря поддержке гранта мы сможем:</a:t>
            </a:r>
            <a:endParaRPr lang="ru-RU" sz="1800" dirty="0"/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1800" dirty="0"/>
              <a:t>Усилить команду </a:t>
            </a:r>
            <a:r>
              <a:rPr lang="ru-RU" sz="1800" dirty="0" err="1"/>
              <a:t>фандрайзинга</a:t>
            </a:r>
            <a:r>
              <a:rPr lang="ru-RU" sz="1800" dirty="0"/>
              <a:t> и реализовать новые инициативы – акции и мероприятия для крупных доноров; исследовать возможности получения </a:t>
            </a:r>
            <a:r>
              <a:rPr lang="ru-RU" sz="1800" dirty="0" err="1"/>
              <a:t>гос.финанирования</a:t>
            </a:r>
            <a:r>
              <a:rPr lang="ru-RU" sz="1800" dirty="0"/>
              <a:t>. 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1800" dirty="0"/>
              <a:t>Усилить команду </a:t>
            </a:r>
            <a:r>
              <a:rPr lang="en-US" sz="1800" dirty="0"/>
              <a:t>PR </a:t>
            </a:r>
            <a:r>
              <a:rPr lang="ru-RU" sz="1800" dirty="0"/>
              <a:t>и увеличить узнаваемость Фонда для реализации стратегии масштабирования.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1800" dirty="0"/>
              <a:t>Усилить финансово-административный отдел и обеспечить выполнение всех отчетных обязательств.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ru-RU" sz="1800" dirty="0"/>
              <a:t>Получать качественную и своевременную отчетность по деятельности благодаря внедрению программного обеспечения.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endParaRPr lang="ru-RU" sz="1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8AE7294-7220-E949-BDC7-CDB281BC3487}"/>
              </a:ext>
            </a:extLst>
          </p:cNvPr>
          <p:cNvSpPr/>
          <p:nvPr/>
        </p:nvSpPr>
        <p:spPr>
          <a:xfrm>
            <a:off x="498474" y="5424510"/>
            <a:ext cx="10988676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lvl="0">
              <a:lnSpc>
                <a:spcPct val="90000"/>
              </a:lnSpc>
              <a:spcBef>
                <a:spcPts val="1200"/>
              </a:spcBef>
              <a:buSzPts val="1600"/>
            </a:pPr>
            <a:r>
              <a:rPr lang="ru-RU" sz="1800" b="1" dirty="0">
                <a:solidFill>
                  <a:srgbClr val="0070C0"/>
                </a:solidFill>
              </a:rPr>
              <a:t>РЕАЛИЗАЦИЯ СТРАТЕГИИ МАСШТАБИРОВАНИЯ НАШЕЙ ДЕЯТЕЛЬНОСТИ ПОЗВОЛИТ ОКАЗАТЬ СОЦИАЛЬНО-ПЕДАГОГИЧЕСКУЮ ПОДДЕРЖКУ БОЛЬШЕМУ КОЛИЧЕСТВУ ДЕТЕЙ СОЦИАЛЬНО УЯЗВИМЫХ ГРУПП.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E829659-1872-164E-92BE-50B37BBE20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7791" y="1178420"/>
            <a:ext cx="4862779" cy="345764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A9D6EF7-43A7-8E45-8EA9-8242461F78A6}"/>
              </a:ext>
            </a:extLst>
          </p:cNvPr>
          <p:cNvSpPr/>
          <p:nvPr/>
        </p:nvSpPr>
        <p:spPr>
          <a:xfrm>
            <a:off x="7317791" y="4744560"/>
            <a:ext cx="481999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lvl="0">
              <a:lnSpc>
                <a:spcPct val="90000"/>
              </a:lnSpc>
              <a:spcBef>
                <a:spcPts val="1600"/>
              </a:spcBef>
              <a:buSzPts val="1600"/>
            </a:pPr>
            <a:r>
              <a:rPr lang="ru-RU" i="1" dirty="0">
                <a:solidFill>
                  <a:schemeClr val="dk1"/>
                </a:solidFill>
              </a:rPr>
              <a:t>На фото: жители социального дома на занятиях по развитию базовой грамотности</a:t>
            </a:r>
          </a:p>
        </p:txBody>
      </p:sp>
    </p:spTree>
    <p:extLst>
      <p:ext uri="{BB962C8B-B14F-4D97-AF65-F5344CB8AC3E}">
        <p14:creationId xmlns:p14="http://schemas.microsoft.com/office/powerpoint/2010/main" val="63505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30;p18">
            <a:extLst>
              <a:ext uri="{FF2B5EF4-FFF2-40B4-BE49-F238E27FC236}">
                <a16:creationId xmlns:a16="http://schemas.microsoft.com/office/drawing/2014/main" xmlns="" id="{1E58888D-7776-2E43-9481-2AA34AF3EAEA}"/>
              </a:ext>
            </a:extLst>
          </p:cNvPr>
          <p:cNvSpPr txBox="1"/>
          <p:nvPr/>
        </p:nvSpPr>
        <p:spPr>
          <a:xfrm>
            <a:off x="879675" y="2581"/>
            <a:ext cx="10722662" cy="6414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endParaRPr lang="ru-RU" sz="1800" b="1" dirty="0">
              <a:solidFill>
                <a:srgbClr val="0070C0"/>
              </a:solidFill>
              <a:latin typeface="+mn-lt"/>
              <a:sym typeface="Arial Narrow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01DDE64-CC50-A94B-AFCD-143088586590}"/>
              </a:ext>
            </a:extLst>
          </p:cNvPr>
          <p:cNvSpPr/>
          <p:nvPr/>
        </p:nvSpPr>
        <p:spPr>
          <a:xfrm>
            <a:off x="416135" y="420974"/>
            <a:ext cx="99165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81C45B"/>
                </a:solidFill>
                <a:latin typeface="Arial" panose="020B0604020202020204" pitchFamily="34" charset="0"/>
              </a:rPr>
              <a:t>Контакты </a:t>
            </a:r>
            <a:endParaRPr lang="ru-RU" sz="3000" b="1" dirty="0"/>
          </a:p>
          <a:p>
            <a:r>
              <a:rPr lang="ru-RU" sz="3000" b="1" dirty="0"/>
              <a:t/>
            </a:r>
            <a:br>
              <a:rPr lang="ru-RU" sz="3000" b="1" dirty="0"/>
            </a:br>
            <a:endParaRPr lang="ru-RU" sz="3000" b="1" dirty="0"/>
          </a:p>
        </p:txBody>
      </p:sp>
      <p:sp>
        <p:nvSpPr>
          <p:cNvPr id="27" name="Google Shape;130;p18">
            <a:extLst>
              <a:ext uri="{FF2B5EF4-FFF2-40B4-BE49-F238E27FC236}">
                <a16:creationId xmlns:a16="http://schemas.microsoft.com/office/drawing/2014/main" xmlns="" id="{5B058978-A919-C44F-85D3-A6E5561C6BA3}"/>
              </a:ext>
            </a:extLst>
          </p:cNvPr>
          <p:cNvSpPr txBox="1"/>
          <p:nvPr/>
        </p:nvSpPr>
        <p:spPr>
          <a:xfrm>
            <a:off x="416134" y="1148705"/>
            <a:ext cx="9799429" cy="23359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600" b="1" dirty="0"/>
              <a:t>ФИО руководителя: </a:t>
            </a:r>
            <a:r>
              <a:rPr lang="ru-RU" sz="1600" dirty="0"/>
              <a:t>Рязанова Ирина Павловна</a:t>
            </a:r>
          </a:p>
          <a:p>
            <a:endParaRPr lang="ru-RU" sz="1600" b="1" dirty="0"/>
          </a:p>
          <a:p>
            <a:r>
              <a:rPr lang="ru-RU" sz="1600" b="1" dirty="0"/>
              <a:t>Адрес:</a:t>
            </a:r>
            <a:r>
              <a:rPr lang="ru-RU" sz="1600" dirty="0"/>
              <a:t>  г. Москва </a:t>
            </a:r>
            <a:r>
              <a:rPr lang="ru-RU" sz="1600" dirty="0" err="1"/>
              <a:t>Саринский</a:t>
            </a:r>
            <a:r>
              <a:rPr lang="ru-RU" sz="1600" dirty="0"/>
              <a:t> проезд, д. 13 стр. 1</a:t>
            </a:r>
            <a:endParaRPr lang="ru-RU" sz="1600" b="1" dirty="0"/>
          </a:p>
          <a:p>
            <a:endParaRPr lang="ru-RU" sz="1600" b="1" dirty="0"/>
          </a:p>
          <a:p>
            <a:r>
              <a:rPr lang="ru-RU" sz="1600" b="1" dirty="0"/>
              <a:t>Контактный телефон</a:t>
            </a:r>
            <a:r>
              <a:rPr lang="ru-RU" sz="1600" dirty="0"/>
              <a:t>  +7 495 532-52-05</a:t>
            </a:r>
          </a:p>
          <a:p>
            <a:endParaRPr lang="ru-RU" sz="1600" b="1" dirty="0"/>
          </a:p>
          <a:p>
            <a:r>
              <a:rPr lang="ru-RU" sz="1600" b="1" dirty="0"/>
              <a:t>Сайта</a:t>
            </a:r>
            <a:r>
              <a:rPr lang="ru-RU" sz="1600" dirty="0"/>
              <a:t>  </a:t>
            </a:r>
            <a:r>
              <a:rPr lang="en-US" sz="1600" dirty="0">
                <a:hlinkClick r:id="rId3"/>
              </a:rPr>
              <a:t>www.bigchange.ru</a:t>
            </a:r>
            <a:endParaRPr lang="en-US" sz="1600" dirty="0"/>
          </a:p>
          <a:p>
            <a:endParaRPr lang="ru-RU" sz="1600" b="1" dirty="0"/>
          </a:p>
          <a:p>
            <a:r>
              <a:rPr lang="ru-RU" sz="1600" b="1" dirty="0"/>
              <a:t>Группы организации в социальных сетях:</a:t>
            </a:r>
          </a:p>
          <a:p>
            <a:endParaRPr lang="ru-RU" sz="1600" b="1" dirty="0"/>
          </a:p>
          <a:p>
            <a:r>
              <a:rPr lang="ru-RU" sz="1600" dirty="0"/>
              <a:t>Группа в </a:t>
            </a:r>
            <a:r>
              <a:rPr lang="en-US" sz="1600" dirty="0"/>
              <a:t>Facebook </a:t>
            </a:r>
          </a:p>
          <a:p>
            <a:r>
              <a:rPr lang="en-US" sz="1600" dirty="0">
                <a:hlinkClick r:id="rId4"/>
              </a:rPr>
              <a:t>https://www.facebook.com/BigChangeFoundation</a:t>
            </a:r>
            <a:endParaRPr lang="en-US" sz="1600" dirty="0"/>
          </a:p>
          <a:p>
            <a:r>
              <a:rPr lang="ru-RU" sz="1600" dirty="0"/>
              <a:t>группа </a:t>
            </a:r>
            <a:r>
              <a:rPr lang="ru-RU" sz="1600" dirty="0" err="1"/>
              <a:t>Вконтакте</a:t>
            </a:r>
            <a:endParaRPr lang="ru-RU" sz="1600" dirty="0"/>
          </a:p>
          <a:p>
            <a:r>
              <a:rPr lang="en-US" sz="1600" dirty="0">
                <a:hlinkClick r:id="rId5"/>
              </a:rPr>
              <a:t>https://vk.com/bperemena.fond</a:t>
            </a:r>
            <a:endParaRPr lang="en-US" sz="1600" dirty="0"/>
          </a:p>
          <a:p>
            <a:r>
              <a:rPr lang="ru-RU" sz="1600" dirty="0"/>
              <a:t>группа в </a:t>
            </a:r>
            <a:r>
              <a:rPr lang="ru-RU" sz="1600" dirty="0" err="1"/>
              <a:t>Инстаграмм</a:t>
            </a:r>
            <a:endParaRPr lang="ru-RU" sz="1600" dirty="0"/>
          </a:p>
          <a:p>
            <a:r>
              <a:rPr lang="en-US" sz="1600" dirty="0">
                <a:hlinkClick r:id="rId6"/>
              </a:rPr>
              <a:t>https://www.instagram.com/bigchange_fund/</a:t>
            </a:r>
            <a:endParaRPr lang="en-US" sz="1600" dirty="0"/>
          </a:p>
          <a:p>
            <a:r>
              <a:rPr lang="en-US" sz="1600" dirty="0" err="1"/>
              <a:t>youtube</a:t>
            </a:r>
            <a:r>
              <a:rPr lang="en-US" sz="1600" dirty="0"/>
              <a:t> </a:t>
            </a:r>
            <a:r>
              <a:rPr lang="ru-RU" sz="1600" dirty="0"/>
              <a:t>канал</a:t>
            </a:r>
          </a:p>
          <a:p>
            <a:r>
              <a:rPr lang="en-US" sz="1600" dirty="0">
                <a:hlinkClick r:id="rId7"/>
              </a:rPr>
              <a:t>https://www.youtube.com/channel/UClbYINQOlSRiHHp9nkb-Kcg/</a:t>
            </a:r>
            <a:endParaRPr lang="ru-RU" sz="1600" dirty="0"/>
          </a:p>
          <a:p>
            <a:endParaRPr lang="ru-RU" sz="1600" dirty="0"/>
          </a:p>
          <a:p>
            <a:r>
              <a:rPr lang="en-US" sz="1600" dirty="0"/>
              <a:t/>
            </a:r>
            <a:br>
              <a:rPr lang="en-US" sz="1600" dirty="0"/>
            </a:br>
            <a:endParaRPr lang="ru-RU" sz="1600" dirty="0">
              <a:solidFill>
                <a:schemeClr val="tx1"/>
              </a:solidFill>
              <a:latin typeface="+mn-lt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7423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2792</TotalTime>
  <Words>797</Words>
  <Application>Microsoft Office PowerPoint</Application>
  <PresentationFormat>Широкоэкранный</PresentationFormat>
  <Paragraphs>116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Wingdings</vt:lpstr>
      <vt:lpstr>Arial Narrow</vt:lpstr>
      <vt:lpstr>Proxima Nova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Центра социально-педагогической поддержки “Большая Перемена”    в Новосибирске и Новосибирской области  Описание Проекта для грантового конкурса CSS</dc:title>
  <dc:creator>Dell</dc:creator>
  <cp:lastModifiedBy>Татьяна Озерецкая</cp:lastModifiedBy>
  <cp:revision>63</cp:revision>
  <dcterms:modified xsi:type="dcterms:W3CDTF">2023-10-30T11:42:26Z</dcterms:modified>
</cp:coreProperties>
</file>